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4" r:id="rId9"/>
    <p:sldId id="275" r:id="rId10"/>
    <p:sldId id="276" r:id="rId11"/>
    <p:sldId id="277" r:id="rId12"/>
    <p:sldId id="283" r:id="rId13"/>
    <p:sldId id="278" r:id="rId14"/>
    <p:sldId id="279" r:id="rId15"/>
    <p:sldId id="280" r:id="rId16"/>
    <p:sldId id="281" r:id="rId17"/>
    <p:sldId id="282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BF0B0-261F-42BD-BE44-E465B7550082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4FB77-70F7-48B2-9592-A94FC0C3DD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92B9F-558F-4856-990C-E0BFA9E98C98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28A78-63BC-4342-A42E-BAA6D57CD1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21EBB-0C01-4302-9A45-C756EA6D2C77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5984A-99E3-4E83-9978-8D269E70A7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351AE-4B5D-4645-B695-953A98784111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57621-CB46-4950-95E5-F9883E875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1F3B0-F415-4149-8586-87BD6ADBCB01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55171-79CB-41E1-A977-DBDE77D5F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0DDF8-E46F-4AE2-BF2C-18F02BD9411E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69E37-D4D4-48D3-840F-6F70DBA4E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A48AE-2824-4196-8B75-2E46A6BC7A81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18DED-C3C6-43D4-B733-15B34B8D73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1E789-21FD-46C2-8DC1-51AF7815E021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6CC3-62A1-4BB3-AA50-A42ABBBCC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4316D-F573-4EEF-84E4-116917975204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2BA9B-AB73-42BE-B82B-5E096E839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55377-F32B-4ACA-9625-F1CBC5A83996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C8AC-2E13-43BA-AD10-3B77BF61D2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22A64-E430-4612-81DE-1B4127091388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488B0-390A-4F8C-95B0-9CFDD39E33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91ECCA-5A2E-4377-B238-A9729219B810}" type="datetimeFigureOut">
              <a:rPr lang="ru-RU"/>
              <a:pPr>
                <a:defRPr/>
              </a:pPr>
              <a:t>13.08.2017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0EFCD-E820-4653-B5A1-7B72F9F46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61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 txBox="1">
            <a:spLocks/>
          </p:cNvSpPr>
          <p:nvPr/>
        </p:nvSpPr>
        <p:spPr bwMode="auto">
          <a:xfrm>
            <a:off x="928688" y="1125538"/>
            <a:ext cx="7500937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000" b="1" i="1" dirty="0" smtClean="0">
                <a:solidFill>
                  <a:srgbClr val="00602B"/>
                </a:solidFill>
                <a:latin typeface="Times New Roman" pitchFamily="18" charset="0"/>
              </a:rPr>
              <a:t>Формирование читательской грамотности обучающихся как базовой основы ключевых УУД</a:t>
            </a:r>
            <a:endParaRPr lang="ru-RU" sz="4000" b="1" i="1" dirty="0">
              <a:solidFill>
                <a:srgbClr val="00602B"/>
              </a:solidFill>
              <a:latin typeface="Times New Roman" pitchFamily="18" charset="0"/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303713" y="3429000"/>
            <a:ext cx="4840287" cy="1728788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i="1" dirty="0" smtClean="0">
                <a:solidFill>
                  <a:srgbClr val="984807"/>
                </a:solidFill>
                <a:cs typeface="Times New Roman" pitchFamily="18" charset="0"/>
              </a:rPr>
              <a:t>«Не всякий, кто читает, </a:t>
            </a: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i="1" dirty="0" smtClean="0">
                <a:solidFill>
                  <a:srgbClr val="984807"/>
                </a:solidFill>
                <a:cs typeface="Times New Roman" pitchFamily="18" charset="0"/>
              </a:rPr>
              <a:t>   в чтении силу знает»</a:t>
            </a: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ru-RU" sz="2000" b="1" i="1" dirty="0" smtClean="0">
                <a:solidFill>
                  <a:srgbClr val="984807"/>
                </a:solidFill>
                <a:cs typeface="Times New Roman" pitchFamily="18" charset="0"/>
              </a:rPr>
              <a:t>                     Русская народная пословица</a:t>
            </a:r>
          </a:p>
          <a:p>
            <a:pPr eaLnBrk="1" hangingPunct="1">
              <a:spcBef>
                <a:spcPct val="0"/>
              </a:spcBef>
            </a:pPr>
            <a:endParaRPr lang="ru-RU" sz="3600" i="1" dirty="0" smtClean="0">
              <a:cs typeface="Times New Roman" pitchFamily="18" charset="0"/>
            </a:endParaRPr>
          </a:p>
        </p:txBody>
      </p:sp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2214563" y="5000636"/>
            <a:ext cx="607221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ru-RU" b="1" dirty="0">
                <a:solidFill>
                  <a:srgbClr val="984807"/>
                </a:solidFill>
                <a:latin typeface="Times New Roman" pitchFamily="18" charset="0"/>
              </a:rPr>
              <a:t>	</a:t>
            </a:r>
            <a:r>
              <a:rPr lang="ru-RU" b="1" dirty="0" smtClean="0">
                <a:solidFill>
                  <a:srgbClr val="984807"/>
                </a:solidFill>
                <a:latin typeface="Times New Roman" pitchFamily="18" charset="0"/>
              </a:rPr>
              <a:t>А.А. Конюхова, </a:t>
            </a:r>
          </a:p>
          <a:p>
            <a:pPr algn="r"/>
            <a:r>
              <a:rPr lang="ru-RU" b="1" dirty="0" smtClean="0">
                <a:solidFill>
                  <a:srgbClr val="984807"/>
                </a:solidFill>
                <a:latin typeface="Times New Roman" pitchFamily="18" charset="0"/>
              </a:rPr>
              <a:t>учитель начальных классов </a:t>
            </a:r>
          </a:p>
          <a:p>
            <a:pPr algn="r"/>
            <a:r>
              <a:rPr lang="ru-RU" b="1" dirty="0" smtClean="0">
                <a:solidFill>
                  <a:srgbClr val="984807"/>
                </a:solidFill>
                <a:latin typeface="Times New Roman" pitchFamily="18" charset="0"/>
              </a:rPr>
              <a:t>высшей квалификационной </a:t>
            </a:r>
          </a:p>
          <a:p>
            <a:pPr algn="r"/>
            <a:r>
              <a:rPr lang="ru-RU" b="1" dirty="0" smtClean="0">
                <a:solidFill>
                  <a:srgbClr val="984807"/>
                </a:solidFill>
                <a:latin typeface="Times New Roman" pitchFamily="18" charset="0"/>
              </a:rPr>
              <a:t>категории</a:t>
            </a:r>
            <a:endParaRPr lang="ru-RU" sz="600" b="1" dirty="0">
              <a:solidFill>
                <a:srgbClr val="984807"/>
              </a:solidFill>
              <a:latin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984807"/>
                </a:solidFill>
                <a:latin typeface="Times New Roman" pitchFamily="18" charset="0"/>
              </a:rPr>
              <a:t>г. </a:t>
            </a:r>
            <a:r>
              <a:rPr lang="ru-RU" b="1" dirty="0" smtClean="0">
                <a:solidFill>
                  <a:srgbClr val="984807"/>
                </a:solidFill>
                <a:latin typeface="Times New Roman" pitchFamily="18" charset="0"/>
              </a:rPr>
              <a:t>Волгоград, август 2017 </a:t>
            </a:r>
            <a:r>
              <a:rPr lang="ru-RU" b="1" dirty="0">
                <a:solidFill>
                  <a:srgbClr val="984807"/>
                </a:solidFill>
                <a:latin typeface="Times New Roman" pitchFamily="18" charset="0"/>
              </a:rPr>
              <a:t>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00602B"/>
                </a:solidFill>
              </a:rPr>
              <a:t>Модель выпускника </a:t>
            </a:r>
            <a:br>
              <a:rPr lang="ru-RU" sz="3600" b="1" dirty="0" smtClean="0">
                <a:solidFill>
                  <a:srgbClr val="00602B"/>
                </a:solidFill>
              </a:rPr>
            </a:br>
            <a:r>
              <a:rPr lang="ru-RU" sz="3600" b="1" dirty="0" smtClean="0">
                <a:solidFill>
                  <a:srgbClr val="00602B"/>
                </a:solidFill>
              </a:rPr>
              <a:t>средней школы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      </a:t>
            </a:r>
            <a:r>
              <a:rPr lang="ru-RU" sz="2000" b="1" dirty="0" smtClean="0"/>
              <a:t>Выпускник средней школы должен обладать определенными способностями, то есть:</a:t>
            </a:r>
          </a:p>
          <a:p>
            <a:pPr lvl="0">
              <a:buNone/>
            </a:pPr>
            <a:r>
              <a:rPr lang="ru-RU" sz="2000" dirty="0" smtClean="0"/>
              <a:t>1) </a:t>
            </a:r>
            <a:r>
              <a:rPr lang="ru-RU" sz="2000" b="1" i="1" dirty="0" smtClean="0"/>
              <a:t>Управленческие</a:t>
            </a:r>
            <a:r>
              <a:rPr lang="ru-RU" sz="2000" dirty="0" smtClean="0"/>
              <a:t> (способность к решению возникших проблем)</a:t>
            </a:r>
          </a:p>
          <a:p>
            <a:pPr lvl="0">
              <a:buNone/>
            </a:pPr>
            <a:r>
              <a:rPr lang="ru-RU" sz="2000" dirty="0" smtClean="0"/>
              <a:t>2) </a:t>
            </a:r>
            <a:r>
              <a:rPr lang="ru-RU" sz="2000" b="1" i="1" dirty="0" smtClean="0"/>
              <a:t>Информационные</a:t>
            </a:r>
            <a:r>
              <a:rPr lang="ru-RU" sz="2000" dirty="0" smtClean="0"/>
              <a:t> (способность </a:t>
            </a:r>
            <a:r>
              <a:rPr lang="ru-RU" sz="1800" dirty="0" smtClean="0"/>
              <a:t>к самообразованию на протяжении всей жизни)</a:t>
            </a:r>
            <a:endParaRPr lang="ru-RU" sz="2000" dirty="0" smtClean="0"/>
          </a:p>
          <a:p>
            <a:pPr lvl="0">
              <a:buNone/>
            </a:pPr>
            <a:r>
              <a:rPr lang="ru-RU" sz="2000" dirty="0" smtClean="0"/>
              <a:t>3) </a:t>
            </a:r>
            <a:r>
              <a:rPr lang="ru-RU" sz="2000" b="1" i="1" dirty="0" smtClean="0"/>
              <a:t>Коммуникативные</a:t>
            </a:r>
            <a:r>
              <a:rPr lang="ru-RU" sz="2000" dirty="0" smtClean="0"/>
              <a:t> (владение устной и письменной речью на родном языке и других языках)</a:t>
            </a:r>
          </a:p>
          <a:p>
            <a:pPr lvl="0">
              <a:buNone/>
            </a:pPr>
            <a:r>
              <a:rPr lang="ru-RU" sz="2000" dirty="0" smtClean="0"/>
              <a:t>4) </a:t>
            </a:r>
            <a:r>
              <a:rPr lang="ru-RU" sz="2000" b="1" i="1" dirty="0" smtClean="0"/>
              <a:t>Социальные</a:t>
            </a:r>
            <a:r>
              <a:rPr lang="ru-RU" sz="2000" dirty="0" smtClean="0"/>
              <a:t> (готовый к взаимодействию в обществе)</a:t>
            </a:r>
          </a:p>
          <a:p>
            <a:pPr lvl="0">
              <a:buNone/>
            </a:pPr>
            <a:r>
              <a:rPr lang="ru-RU" sz="2000" dirty="0" smtClean="0"/>
              <a:t>      5)  </a:t>
            </a:r>
            <a:r>
              <a:rPr lang="ru-RU" sz="2000" b="1" i="1" dirty="0" smtClean="0"/>
              <a:t>Личностные</a:t>
            </a:r>
            <a:r>
              <a:rPr lang="ru-RU" sz="2000" dirty="0" smtClean="0"/>
              <a:t> (обладающий способностью самоорганизации, самореализации)</a:t>
            </a:r>
          </a:p>
          <a:p>
            <a:pPr lvl="0">
              <a:buNone/>
            </a:pPr>
            <a:r>
              <a:rPr lang="ru-RU" sz="2000" dirty="0" smtClean="0"/>
              <a:t>       6) </a:t>
            </a:r>
            <a:r>
              <a:rPr lang="ru-RU" sz="2000" b="1" i="1" dirty="0" smtClean="0"/>
              <a:t>Гражданские</a:t>
            </a:r>
            <a:r>
              <a:rPr lang="ru-RU" sz="2000" dirty="0" smtClean="0"/>
              <a:t> (патриот своего государства; знающий и владеющий своими гражданскими правами)</a:t>
            </a:r>
          </a:p>
          <a:p>
            <a:pPr lvl="0">
              <a:buNone/>
            </a:pPr>
            <a:r>
              <a:rPr lang="ru-RU" sz="2000" dirty="0" smtClean="0"/>
              <a:t>        7) </a:t>
            </a:r>
            <a:r>
              <a:rPr lang="ru-RU" sz="2000" b="1" i="1" dirty="0" smtClean="0"/>
              <a:t>Технологические </a:t>
            </a:r>
            <a:r>
              <a:rPr lang="ru-RU" sz="2000" dirty="0" smtClean="0"/>
              <a:t>(эффективный пользователь технологиями               разного направления)</a:t>
            </a:r>
          </a:p>
          <a:p>
            <a:pPr marL="85725" indent="100013" algn="just" eaLnBrk="1" hangingPunct="1">
              <a:lnSpc>
                <a:spcPct val="90000"/>
              </a:lnSpc>
              <a:buNone/>
            </a:pPr>
            <a:endParaRPr lang="ru-RU" sz="3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/>
          <a:lstStyle/>
          <a:p>
            <a:pPr eaLnBrk="1" hangingPunct="1"/>
            <a:r>
              <a:rPr lang="ru-RU" sz="3600" b="1" u="sng" dirty="0" smtClean="0">
                <a:solidFill>
                  <a:srgbClr val="00602B"/>
                </a:solidFill>
              </a:rPr>
              <a:t>Чтение </a:t>
            </a:r>
            <a:r>
              <a:rPr lang="ru-RU" sz="3600" dirty="0" smtClean="0">
                <a:solidFill>
                  <a:srgbClr val="00602B"/>
                </a:solidFill>
              </a:rPr>
              <a:t>– это многофункциональный процесс, направленный на:</a:t>
            </a:r>
            <a:endParaRPr lang="ru-RU" sz="3600" b="1" dirty="0" smtClean="0">
              <a:solidFill>
                <a:srgbClr val="00602B"/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/>
          <a:lstStyle/>
          <a:p>
            <a:r>
              <a:rPr lang="ru-RU" sz="2800" dirty="0" smtClean="0"/>
              <a:t>развитие речи человека;</a:t>
            </a:r>
          </a:p>
          <a:p>
            <a:r>
              <a:rPr lang="ru-RU" sz="2800" dirty="0" smtClean="0"/>
              <a:t>развитие души (учит состраданию, чуткости, милосердию); </a:t>
            </a:r>
          </a:p>
          <a:p>
            <a:r>
              <a:rPr lang="ru-RU" sz="2800" dirty="0" smtClean="0"/>
              <a:t>это толчок к творчеству (создать что-то своё);</a:t>
            </a:r>
          </a:p>
          <a:p>
            <a:r>
              <a:rPr lang="ru-RU" sz="2800" dirty="0" smtClean="0"/>
              <a:t>развитие умения пользоваться информацией (отбирать, находить нужный источник).</a:t>
            </a:r>
          </a:p>
          <a:p>
            <a:pPr>
              <a:buNone/>
            </a:pPr>
            <a:endParaRPr lang="ru-RU" sz="3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00602B"/>
                </a:solidFill>
              </a:rPr>
              <a:t>Что такое </a:t>
            </a:r>
            <a:br>
              <a:rPr lang="ru-RU" sz="3600" b="1" dirty="0" smtClean="0">
                <a:solidFill>
                  <a:srgbClr val="00602B"/>
                </a:solidFill>
              </a:rPr>
            </a:br>
            <a:r>
              <a:rPr lang="ru-RU" sz="3600" b="1" i="1" dirty="0" smtClean="0">
                <a:solidFill>
                  <a:srgbClr val="00602B"/>
                </a:solidFill>
              </a:rPr>
              <a:t>читательская грамотность</a:t>
            </a:r>
            <a:r>
              <a:rPr lang="ru-RU" sz="3600" b="1" dirty="0" smtClean="0">
                <a:solidFill>
                  <a:srgbClr val="00602B"/>
                </a:solidFill>
              </a:rPr>
              <a:t>?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b="1" i="1" dirty="0" smtClean="0"/>
              <a:t>«Читательская грамотность»  — </a:t>
            </a:r>
            <a:r>
              <a:rPr lang="ru-RU" sz="2000" dirty="0" smtClean="0"/>
              <a:t>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жизни.  </a:t>
            </a:r>
          </a:p>
          <a:p>
            <a:pPr>
              <a:buNone/>
            </a:pPr>
            <a:r>
              <a:rPr lang="ru-RU" sz="2200" b="1" i="1" dirty="0" smtClean="0"/>
              <a:t>      </a:t>
            </a:r>
          </a:p>
          <a:p>
            <a:pPr>
              <a:buNone/>
            </a:pPr>
            <a:r>
              <a:rPr lang="ru-RU" sz="2200" b="1" i="1" smtClean="0"/>
              <a:t>       Читательские действия:</a:t>
            </a:r>
            <a:endParaRPr lang="ru-RU" sz="2200" dirty="0" smtClean="0"/>
          </a:p>
          <a:p>
            <a:pPr>
              <a:buNone/>
            </a:pPr>
            <a:r>
              <a:rPr lang="ru-RU" sz="2000" dirty="0" smtClean="0"/>
              <a:t>       вычитать детали (единицы информации), впрямую упомянутые в тексте;</a:t>
            </a:r>
          </a:p>
          <a:p>
            <a:pPr>
              <a:buNone/>
            </a:pPr>
            <a:r>
              <a:rPr lang="ru-RU" sz="2000" dirty="0" smtClean="0"/>
              <a:t>       делать прямые умозаключения из этой информации;</a:t>
            </a:r>
          </a:p>
          <a:p>
            <a:pPr>
              <a:buNone/>
            </a:pPr>
            <a:r>
              <a:rPr lang="ru-RU" sz="2000" dirty="0" smtClean="0"/>
              <a:t>       интерпретировать и интегрировать отдельные сообщения текста;</a:t>
            </a:r>
          </a:p>
          <a:p>
            <a:pPr>
              <a:buNone/>
            </a:pPr>
            <a:r>
              <a:rPr lang="ru-RU" sz="2000" dirty="0" smtClean="0"/>
              <a:t>       оценивать содержание, язык и форму всего сообщения и его отдельных элементов.</a:t>
            </a:r>
          </a:p>
          <a:p>
            <a:pPr>
              <a:buNone/>
            </a:pPr>
            <a:endParaRPr lang="ru-RU" sz="3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00602B"/>
                </a:solidFill>
              </a:rPr>
              <a:t>Ключевые понятия</a:t>
            </a:r>
            <a:br>
              <a:rPr lang="ru-RU" sz="3600" b="1" dirty="0" smtClean="0">
                <a:solidFill>
                  <a:srgbClr val="00602B"/>
                </a:solidFill>
              </a:rPr>
            </a:br>
            <a:r>
              <a:rPr lang="ru-RU" sz="3600" b="1" i="1" dirty="0" smtClean="0">
                <a:solidFill>
                  <a:srgbClr val="00602B"/>
                </a:solidFill>
              </a:rPr>
              <a:t>читательской грамотности</a:t>
            </a:r>
            <a:endParaRPr lang="ru-RU" sz="3600" b="1" dirty="0" smtClean="0">
              <a:solidFill>
                <a:srgbClr val="00602B"/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  </a:t>
            </a:r>
            <a:r>
              <a:rPr lang="ru-RU" sz="2000" b="1" dirty="0" smtClean="0"/>
              <a:t>По определению «читательская грамотность» понимается как</a:t>
            </a:r>
          </a:p>
          <a:p>
            <a:pPr>
              <a:buNone/>
            </a:pPr>
            <a:r>
              <a:rPr lang="ru-RU" sz="2000" dirty="0" smtClean="0"/>
              <a:t>  -- способность к осмыслению письменных текстов</a:t>
            </a:r>
          </a:p>
          <a:p>
            <a:pPr>
              <a:buNone/>
            </a:pPr>
            <a:r>
              <a:rPr lang="ru-RU" sz="2000" dirty="0" smtClean="0"/>
              <a:t>  -- рефлексии на них</a:t>
            </a:r>
          </a:p>
          <a:p>
            <a:pPr>
              <a:buNone/>
            </a:pPr>
            <a:r>
              <a:rPr lang="ru-RU" sz="2000" dirty="0" smtClean="0"/>
              <a:t>  --способность использовать их содержание для достижения различных целей.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      </a:t>
            </a:r>
            <a:r>
              <a:rPr lang="ru-RU" sz="2000" b="1" dirty="0" smtClean="0"/>
              <a:t>Овладеть читательской грамотностью – это значит</a:t>
            </a:r>
          </a:p>
          <a:p>
            <a:pPr>
              <a:buNone/>
            </a:pPr>
            <a:r>
              <a:rPr lang="ru-RU" sz="2000" dirty="0" smtClean="0"/>
              <a:t>                    понимать текст,</a:t>
            </a:r>
          </a:p>
          <a:p>
            <a:pPr>
              <a:buNone/>
            </a:pPr>
            <a:r>
              <a:rPr lang="ru-RU" sz="2000" dirty="0" smtClean="0"/>
              <a:t>                    размышлять над его содержанием</a:t>
            </a:r>
          </a:p>
          <a:p>
            <a:pPr>
              <a:buNone/>
            </a:pPr>
            <a:r>
              <a:rPr lang="ru-RU" sz="2000" dirty="0" smtClean="0"/>
              <a:t>                    оценивать его смысл и значение</a:t>
            </a:r>
          </a:p>
          <a:p>
            <a:pPr>
              <a:buNone/>
            </a:pPr>
            <a:r>
              <a:rPr lang="ru-RU" sz="2000" dirty="0" smtClean="0"/>
              <a:t>                    излагать свои мысли о прочитанном.</a:t>
            </a:r>
          </a:p>
          <a:p>
            <a:pPr>
              <a:buNone/>
            </a:pPr>
            <a:r>
              <a:rPr lang="ru-RU" sz="2000" dirty="0" smtClean="0"/>
              <a:t>                    интерпретировать текст</a:t>
            </a:r>
          </a:p>
          <a:p>
            <a:pPr>
              <a:buNone/>
            </a:pPr>
            <a:r>
              <a:rPr lang="ru-RU" sz="2000" b="1" i="1" dirty="0" smtClean="0"/>
              <a:t>   </a:t>
            </a:r>
          </a:p>
          <a:p>
            <a:pPr>
              <a:buNone/>
            </a:pPr>
            <a:endParaRPr lang="ru-RU" sz="3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00602B"/>
                </a:solidFill>
              </a:rPr>
              <a:t>Уровни читательской грамотности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000" dirty="0" smtClean="0"/>
              <a:t>  </a:t>
            </a:r>
            <a:r>
              <a:rPr lang="ru-RU" sz="2200" b="1" dirty="0" smtClean="0"/>
              <a:t>Высокий уровень читательской грамотности </a:t>
            </a:r>
            <a:r>
              <a:rPr lang="ru-RU" sz="2200" dirty="0" smtClean="0"/>
              <a:t>говорит о готовности учащегося к дальнейшему обучению на следующей образовательной ступени.</a:t>
            </a:r>
          </a:p>
          <a:p>
            <a:pPr algn="just">
              <a:buNone/>
            </a:pPr>
            <a:endParaRPr lang="ru-RU" sz="1400" dirty="0" smtClean="0"/>
          </a:p>
          <a:p>
            <a:pPr algn="just"/>
            <a:r>
              <a:rPr lang="ru-RU" sz="2200" b="1" dirty="0" smtClean="0"/>
              <a:t>Средний уровень понимания текстов </a:t>
            </a:r>
            <a:r>
              <a:rPr lang="ru-RU" sz="2200" dirty="0" smtClean="0"/>
              <a:t>характерен для читателей, еще не полностью освоивших основы чтения.</a:t>
            </a:r>
            <a:r>
              <a:rPr lang="ru-RU" sz="2400" dirty="0" smtClean="0"/>
              <a:t> </a:t>
            </a:r>
            <a:r>
              <a:rPr lang="ru-RU" sz="2200" dirty="0" smtClean="0"/>
              <a:t>Для того чтобы вычитывать сообщения текста и строить на его основе собственные значения, они все нуждаются в помощи.</a:t>
            </a:r>
          </a:p>
          <a:p>
            <a:pPr algn="just">
              <a:buNone/>
            </a:pPr>
            <a:endParaRPr lang="ru-RU" sz="1400" dirty="0" smtClean="0"/>
          </a:p>
          <a:p>
            <a:pPr algn="just"/>
            <a:r>
              <a:rPr lang="ru-RU" sz="2200" b="1" dirty="0" smtClean="0"/>
              <a:t>Низкий уровень понимания текстов </a:t>
            </a:r>
            <a:r>
              <a:rPr lang="ru-RU" sz="2200" dirty="0" smtClean="0"/>
              <a:t>делает невозможным принятие учащимися помощи педагога в использовании письменных форм сообщения о человеческих чувствах, мыслях и знаниях для самообразования.</a:t>
            </a:r>
          </a:p>
          <a:p>
            <a:pPr>
              <a:buNone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00602B"/>
                </a:solidFill>
              </a:rPr>
              <a:t>Анкета «Хороший ли я читатель?»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 algn="just">
              <a:buNone/>
            </a:pPr>
            <a:r>
              <a:rPr lang="ru-RU" sz="1600" b="1" i="1" dirty="0" smtClean="0"/>
              <a:t>       Инструкция:</a:t>
            </a:r>
            <a:r>
              <a:rPr lang="ru-RU" sz="1600" dirty="0" smtClean="0"/>
              <a:t> «Задумывались ли Вы о том, как надо правильно читать? Что происходит в Вашей голове, когда Вы читаете? Что такое активный, эффективный, гибкий читатель? Ответьте на вопросы анкеты, выбрав один из ответов: ДА, НЕТ, ИНОГДА».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     1. Я активный читатель, я думаю во время чтения не только о сюжете, но и том, как я читаю. ______</a:t>
            </a:r>
          </a:p>
          <a:p>
            <a:pPr>
              <a:buNone/>
            </a:pPr>
            <a:r>
              <a:rPr lang="ru-RU" sz="1600" dirty="0" smtClean="0"/>
              <a:t>      2. До начала чтения я ставлю себе цель и проверяю себя — правильно ли я читаю. ____</a:t>
            </a:r>
          </a:p>
          <a:p>
            <a:pPr algn="just">
              <a:buNone/>
            </a:pPr>
            <a:r>
              <a:rPr lang="ru-RU" sz="1600" dirty="0" smtClean="0"/>
              <a:t>      3. Разные тексты я читаю по-разному. Если это повествовательный текст, то я обращаю внимание на его персонажей, время и место действия. В информационном тексте я обращаю внимание на факты, в тексте — рассуждении — на мнения, на точку зрения, аргументы. ______</a:t>
            </a:r>
          </a:p>
          <a:p>
            <a:pPr algn="just">
              <a:buNone/>
            </a:pPr>
            <a:r>
              <a:rPr lang="ru-RU" sz="1600" dirty="0" smtClean="0"/>
              <a:t>      4. До начала чтения я читаю заголовок и подзаголовки, просматриваю названия глав, иллюстрации. ______</a:t>
            </a:r>
          </a:p>
          <a:p>
            <a:pPr algn="just">
              <a:buNone/>
            </a:pPr>
            <a:r>
              <a:rPr lang="ru-RU" sz="1600" dirty="0" smtClean="0"/>
              <a:t>      5. До начала чтения я спрашиваю себя: о чем может быть эта книга, этот текст? Я прогнозирую содержание. ______</a:t>
            </a:r>
          </a:p>
          <a:p>
            <a:pPr algn="just">
              <a:buNone/>
            </a:pPr>
            <a:r>
              <a:rPr lang="ru-RU" sz="1600" dirty="0" smtClean="0"/>
              <a:t>     6. Иногда я читаю текст быстро, иногда медленно, иногда пропускаю несколько предложений, иногда перечитываю. 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00602B"/>
                </a:solidFill>
              </a:rPr>
              <a:t>Прием «Тонкие» и «толстые» вопросы»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     </a:t>
            </a:r>
            <a:r>
              <a:rPr lang="ru-RU" sz="2200" b="1" i="1" dirty="0" smtClean="0"/>
              <a:t>Прием позволяет формировать умение формулировать вопросы и умение соотносить понятия. </a:t>
            </a:r>
          </a:p>
          <a:p>
            <a:pPr algn="just"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b="1" dirty="0" smtClean="0"/>
              <a:t>    </a:t>
            </a:r>
            <a:r>
              <a:rPr lang="ru-RU" sz="2200" b="1" dirty="0" smtClean="0"/>
              <a:t>«Толстые» вопросы»                                 «Тонкие» вопросы</a:t>
            </a:r>
            <a:endParaRPr lang="ru-RU" sz="2200" dirty="0" smtClean="0"/>
          </a:p>
          <a:p>
            <a:pPr>
              <a:buNone/>
            </a:pPr>
            <a:r>
              <a:rPr lang="ru-RU" sz="2200" dirty="0" smtClean="0"/>
              <a:t>     Объясните почему….?                               Кто..? Что…? Когда…?</a:t>
            </a:r>
          </a:p>
          <a:p>
            <a:pPr>
              <a:buNone/>
            </a:pPr>
            <a:r>
              <a:rPr lang="ru-RU" sz="2200" dirty="0" smtClean="0"/>
              <a:t>     Почему вы думаете….?                              Может…? Мог ли…?</a:t>
            </a:r>
          </a:p>
          <a:p>
            <a:pPr>
              <a:buNone/>
            </a:pPr>
            <a:r>
              <a:rPr lang="ru-RU" sz="2200" dirty="0" smtClean="0"/>
              <a:t>     Предположите, что будет если…?             Было ли…? Будет…?</a:t>
            </a:r>
          </a:p>
          <a:p>
            <a:pPr>
              <a:buNone/>
            </a:pPr>
            <a:r>
              <a:rPr lang="ru-RU" sz="2200" dirty="0" smtClean="0"/>
              <a:t>     В чём различие…?                                      Согласны ли вы…?</a:t>
            </a:r>
          </a:p>
          <a:p>
            <a:pPr>
              <a:buNone/>
            </a:pPr>
            <a:r>
              <a:rPr lang="ru-RU" sz="2200" dirty="0" smtClean="0"/>
              <a:t>     Почему вы считаете….?                              Верно ли…?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857250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 «Работа с вопросником»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4294967295"/>
          </p:nvPr>
        </p:nvSpPr>
        <p:spPr>
          <a:xfrm>
            <a:off x="642910" y="1428750"/>
            <a:ext cx="7786742" cy="4697413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200" b="1" i="1" dirty="0" smtClean="0"/>
              <a:t>Применяют при введении нового материала на этапе самостоятельной работы с учебником.  </a:t>
            </a:r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r>
              <a:rPr lang="ru-RU" sz="2200" dirty="0" smtClean="0"/>
              <a:t>Детям предлагается ряд вопросов к тексту, на которые они должны найти ответы. Причем вопросы и ответы даются не только в прямой форме, но и в косвенной, требующей анализа и рассуждения, опоры на собственный опыт. После самостоятельного поиска обязательно проводится фронтальная проверка точности и правильности, найденных ответов, отсеивание лишнего.</a:t>
            </a:r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 «</a:t>
            </a:r>
            <a:r>
              <a:rPr lang="ru-RU" sz="3400" b="1" dirty="0" err="1" smtClean="0">
                <a:solidFill>
                  <a:srgbClr val="00602B"/>
                </a:solidFill>
              </a:rPr>
              <a:t>Инсерт</a:t>
            </a:r>
            <a:r>
              <a:rPr lang="ru-RU" sz="3400" b="1" dirty="0" smtClean="0">
                <a:solidFill>
                  <a:srgbClr val="00602B"/>
                </a:solidFill>
              </a:rPr>
              <a:t>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/>
              <a:t>       </a:t>
            </a:r>
            <a:r>
              <a:rPr lang="ru-RU" sz="2200" b="1" i="1" dirty="0" smtClean="0"/>
              <a:t>Прием «</a:t>
            </a:r>
            <a:r>
              <a:rPr lang="ru-RU" sz="2200" b="1" i="1" dirty="0" err="1" smtClean="0"/>
              <a:t>Инсерт</a:t>
            </a:r>
            <a:r>
              <a:rPr lang="ru-RU" sz="2200" b="1" i="1" dirty="0" smtClean="0"/>
              <a:t>» – это маркировка текста по мере его чтения.</a:t>
            </a:r>
          </a:p>
          <a:p>
            <a:pPr algn="just">
              <a:buNone/>
            </a:pPr>
            <a:r>
              <a:rPr lang="ru-RU" sz="2200" b="1" i="1" dirty="0" smtClean="0"/>
              <a:t>        Применяется для стимулирования более внимательного чтения. Чтение превращается в увлекательное путешествие.</a:t>
            </a:r>
          </a:p>
          <a:p>
            <a:pPr>
              <a:buNone/>
            </a:pPr>
            <a:r>
              <a:rPr lang="ru-RU" sz="2000" dirty="0" smtClean="0"/>
              <a:t>      </a:t>
            </a:r>
            <a:r>
              <a:rPr lang="ru-RU" sz="2000" u="sng" dirty="0" smtClean="0"/>
              <a:t>1. Чтение индивидуальное. </a:t>
            </a:r>
          </a:p>
          <a:p>
            <a:pPr>
              <a:buNone/>
            </a:pPr>
            <a:r>
              <a:rPr lang="ru-RU" sz="2000" dirty="0" smtClean="0"/>
              <a:t>          Читая, ученик делает пометки в тексте:   </a:t>
            </a:r>
            <a:r>
              <a:rPr lang="ru-RU" sz="2000" b="1" dirty="0" smtClean="0"/>
              <a:t>V – уже знал;    + – новое;    – – думал иначе;   ? – не понял, есть вопросы.</a:t>
            </a:r>
          </a:p>
          <a:p>
            <a:pPr>
              <a:buNone/>
            </a:pPr>
            <a:r>
              <a:rPr lang="ru-RU" sz="2000" dirty="0" smtClean="0"/>
              <a:t>      </a:t>
            </a:r>
            <a:r>
              <a:rPr lang="ru-RU" sz="2000" u="sng" dirty="0" smtClean="0"/>
              <a:t>2. Читая, второй раз, заполняют таблицу, систематизируя материал.</a:t>
            </a:r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00100" y="4357694"/>
          <a:ext cx="7572432" cy="1269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4"/>
                <a:gridCol w="1785950"/>
                <a:gridCol w="1928826"/>
                <a:gridCol w="2143142"/>
              </a:tblGrid>
              <a:tr h="581890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Уже знал (V)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Узнал новое (+)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Думал иначе (–)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Есть вопросы (?)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629694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 «Шесть шляп мышления»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/>
          <a:lstStyle/>
          <a:p>
            <a:pPr lvl="0">
              <a:buNone/>
            </a:pPr>
            <a:r>
              <a:rPr lang="ru-RU" sz="1800" b="1" dirty="0" smtClean="0"/>
              <a:t>      Белая</a:t>
            </a:r>
            <a:r>
              <a:rPr lang="ru-RU" sz="1800" dirty="0" smtClean="0"/>
              <a:t> — самая нейтральная. Поэтому участники этой группы оперируют только фактами. То есть доказывают, почему все произошло именно так, а не иначе.</a:t>
            </a:r>
          </a:p>
          <a:p>
            <a:pPr lvl="0">
              <a:buNone/>
            </a:pPr>
            <a:r>
              <a:rPr lang="ru-RU" sz="1800" b="1" dirty="0" smtClean="0"/>
              <a:t>      Желтая</a:t>
            </a:r>
            <a:r>
              <a:rPr lang="ru-RU" sz="1800" dirty="0" smtClean="0"/>
              <a:t> — солнечная, радостная, позитивная. Участники этой группы ищут выгоды предложенного решения, обрисовывают только положительные моменты.</a:t>
            </a:r>
          </a:p>
          <a:p>
            <a:pPr lvl="0">
              <a:buNone/>
            </a:pPr>
            <a:r>
              <a:rPr lang="ru-RU" sz="1800" b="1" dirty="0" smtClean="0"/>
              <a:t>       Черная</a:t>
            </a:r>
            <a:r>
              <a:rPr lang="ru-RU" sz="1800" dirty="0" smtClean="0"/>
              <a:t> — негативная, мрачная, отрицающая. Эта группа должна высказать сомнение, найти аргументы против.</a:t>
            </a:r>
          </a:p>
          <a:p>
            <a:pPr lvl="0">
              <a:buNone/>
            </a:pPr>
            <a:r>
              <a:rPr lang="ru-RU" sz="1800" b="1" dirty="0" smtClean="0"/>
              <a:t>       Красная</a:t>
            </a:r>
            <a:r>
              <a:rPr lang="ru-RU" sz="1800" dirty="0" smtClean="0"/>
              <a:t> — эмоции, страсть. Эта группа высказывает только эмоциональное восприятие заданной ситуации, без обоснования своих выводов.</a:t>
            </a:r>
          </a:p>
          <a:p>
            <a:pPr lvl="0">
              <a:buNone/>
            </a:pPr>
            <a:r>
              <a:rPr lang="ru-RU" sz="1800" b="1" dirty="0" smtClean="0"/>
              <a:t>      Зеленая</a:t>
            </a:r>
            <a:r>
              <a:rPr lang="ru-RU" sz="1800" dirty="0" smtClean="0"/>
              <a:t> — творческая, </a:t>
            </a:r>
            <a:r>
              <a:rPr lang="ru-RU" sz="1800" dirty="0" err="1" smtClean="0"/>
              <a:t>креативная</a:t>
            </a:r>
            <a:r>
              <a:rPr lang="ru-RU" sz="1800" dirty="0" smtClean="0"/>
              <a:t>. Участники этой группы предлагают новые решения заданной ситуации, которые могут быть самыми фантастическими и неожиданными.</a:t>
            </a:r>
          </a:p>
          <a:p>
            <a:pPr lvl="0"/>
            <a:r>
              <a:rPr lang="ru-RU" sz="1800" b="1" dirty="0" smtClean="0"/>
              <a:t>Синяя</a:t>
            </a:r>
            <a:r>
              <a:rPr lang="ru-RU" sz="1800" dirty="0" smtClean="0"/>
              <a:t> — нейтральная, оценочная. По сути, в этой группе собираются эксперты, аналитики, которые оценивают предложения всех групп и находят оптимальное решение.</a:t>
            </a:r>
          </a:p>
          <a:p>
            <a:pPr algn="just"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Пример использования приема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714348" y="1142984"/>
            <a:ext cx="7972452" cy="4983179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/>
              <a:t>         Предмет</a:t>
            </a:r>
            <a:r>
              <a:rPr lang="ru-RU" sz="1800" dirty="0" smtClean="0"/>
              <a:t>: литературное чтение.</a:t>
            </a:r>
          </a:p>
          <a:p>
            <a:pPr>
              <a:buNone/>
            </a:pPr>
            <a:r>
              <a:rPr lang="ru-RU" sz="1800" dirty="0" smtClean="0"/>
              <a:t>         После изучения произведения, например, «Акула» Л.Н. Толстого, учитель предлагает для групп следующие задания:</a:t>
            </a:r>
          </a:p>
          <a:p>
            <a:pPr lvl="0">
              <a:buNone/>
            </a:pPr>
            <a:endParaRPr lang="ru-RU" sz="900" b="1" dirty="0" smtClean="0"/>
          </a:p>
          <a:p>
            <a:pPr lvl="0">
              <a:buNone/>
            </a:pPr>
            <a:r>
              <a:rPr lang="ru-RU" sz="1800" b="1" dirty="0" smtClean="0"/>
              <a:t>      Белая</a:t>
            </a:r>
            <a:r>
              <a:rPr lang="ru-RU" sz="1800" dirty="0" smtClean="0"/>
              <a:t> — факты из истории создания произведения, объяснить почему выбрана именно такая структура, такой жанр.</a:t>
            </a:r>
          </a:p>
          <a:p>
            <a:pPr lvl="0">
              <a:buNone/>
            </a:pPr>
            <a:r>
              <a:rPr lang="ru-RU" sz="1800" b="1" dirty="0" smtClean="0"/>
              <a:t>     Желтая</a:t>
            </a:r>
            <a:r>
              <a:rPr lang="ru-RU" sz="1800" dirty="0" smtClean="0"/>
              <a:t> — найти аргументы, почему это произведение предлагают изучать авторы комплекта.</a:t>
            </a:r>
          </a:p>
          <a:p>
            <a:pPr lvl="0">
              <a:buNone/>
            </a:pPr>
            <a:r>
              <a:rPr lang="ru-RU" sz="1800" b="1" dirty="0" smtClean="0"/>
              <a:t>     Черная</a:t>
            </a:r>
            <a:r>
              <a:rPr lang="ru-RU" sz="1800" dirty="0" smtClean="0"/>
              <a:t> — обосновать негативное восприятие главного героя. Либо доказать, что это произведение неактуально в наши дни.</a:t>
            </a:r>
          </a:p>
          <a:p>
            <a:pPr lvl="0">
              <a:buNone/>
            </a:pPr>
            <a:r>
              <a:rPr lang="ru-RU" sz="1800" b="1" dirty="0" smtClean="0"/>
              <a:t>      Красная </a:t>
            </a:r>
            <a:r>
              <a:rPr lang="ru-RU" sz="1800" dirty="0" smtClean="0"/>
              <a:t>— рассказать об эмоциях, чувствах и впечатлениях после прочтения произведения.</a:t>
            </a:r>
          </a:p>
          <a:p>
            <a:pPr lvl="0">
              <a:buNone/>
            </a:pPr>
            <a:r>
              <a:rPr lang="ru-RU" sz="1800" b="1" dirty="0" smtClean="0"/>
              <a:t>     Зеленая</a:t>
            </a:r>
            <a:r>
              <a:rPr lang="ru-RU" sz="1800" dirty="0" smtClean="0"/>
              <a:t> — доказать, что произведение актуально в наши дни, чему он учит современных школьников.</a:t>
            </a:r>
          </a:p>
          <a:p>
            <a:pPr lvl="0">
              <a:buNone/>
            </a:pPr>
            <a:r>
              <a:rPr lang="ru-RU" sz="1800" b="1" dirty="0" smtClean="0"/>
              <a:t>     Синяя</a:t>
            </a:r>
            <a:r>
              <a:rPr lang="ru-RU" sz="1800" dirty="0" smtClean="0"/>
              <a:t> — эксперты.</a:t>
            </a:r>
          </a:p>
          <a:p>
            <a:pPr algn="just"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Приемы формирования читательской грамотности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r>
              <a:rPr lang="ru-RU" sz="2200" b="1" dirty="0" smtClean="0"/>
              <a:t>       Приём «Кластер»</a:t>
            </a:r>
            <a:endParaRPr lang="ru-RU" sz="2200" dirty="0" smtClean="0"/>
          </a:p>
          <a:p>
            <a:pPr>
              <a:buNone/>
            </a:pPr>
            <a:r>
              <a:rPr lang="ru-RU" sz="1800" dirty="0" smtClean="0"/>
              <a:t>      Кластеры используют для структуризации и систематизации материала. Кластер – способ графической организации учебного материала, суть которой заключается в том, что в середине листа записывается или зарисовывается основное слово (идея, тема), а по сторонам от него фиксируются идеи (слова, рисунки), с ним связанные.</a:t>
            </a:r>
          </a:p>
          <a:p>
            <a:pPr>
              <a:buNone/>
            </a:pPr>
            <a:r>
              <a:rPr lang="ru-RU" sz="1800" b="1" dirty="0" smtClean="0"/>
              <a:t>      </a:t>
            </a:r>
            <a:r>
              <a:rPr lang="ru-RU" sz="2200" b="1" dirty="0" smtClean="0"/>
              <a:t>Приём «Ключевые слова»</a:t>
            </a:r>
            <a:endParaRPr lang="ru-RU" sz="2200" dirty="0" smtClean="0"/>
          </a:p>
          <a:p>
            <a:pPr>
              <a:buNone/>
            </a:pPr>
            <a:r>
              <a:rPr lang="ru-RU" sz="1800" dirty="0" smtClean="0"/>
              <a:t>      Это слова, по которым можно составить рассказ или определения некоторого понятия.</a:t>
            </a:r>
          </a:p>
          <a:p>
            <a:pPr>
              <a:buNone/>
            </a:pPr>
            <a:r>
              <a:rPr lang="ru-RU" sz="2200" b="1" dirty="0" smtClean="0"/>
              <a:t>      Приём «Верные и неверные утверждения»</a:t>
            </a:r>
            <a:endParaRPr lang="ru-RU" sz="2200" dirty="0" smtClean="0"/>
          </a:p>
          <a:p>
            <a:pPr>
              <a:buNone/>
            </a:pPr>
            <a:r>
              <a:rPr lang="ru-RU" sz="1800" i="1" dirty="0" smtClean="0"/>
              <a:t>      </a:t>
            </a:r>
            <a:r>
              <a:rPr lang="ru-RU" sz="1800" dirty="0" smtClean="0"/>
              <a:t>Прием формирует умение оценивать ситуацию или факты, умение анализировать информацию, умение отражать свое мнение. Детям предлагается выразить свое отношение к ряду утверждений по правилу: верно – «+», не верно – «-».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pPr lvl="0">
              <a:buNone/>
            </a:pPr>
            <a:r>
              <a:rPr lang="ru-RU" sz="1800" b="1" dirty="0" smtClean="0"/>
              <a:t>      </a:t>
            </a: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Приемы формирования читательской грамотности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r>
              <a:rPr lang="ru-RU" sz="2200" b="1" dirty="0" smtClean="0"/>
              <a:t>      Приём «Верите ли вы…»</a:t>
            </a:r>
            <a:endParaRPr lang="ru-RU" sz="2200" dirty="0" smtClean="0"/>
          </a:p>
          <a:p>
            <a:pPr algn="just">
              <a:buNone/>
            </a:pPr>
            <a:r>
              <a:rPr lang="ru-RU" sz="2400" b="1" dirty="0" smtClean="0"/>
              <a:t>     </a:t>
            </a:r>
            <a:r>
              <a:rPr lang="ru-RU" sz="1800" dirty="0" smtClean="0"/>
              <a:t>Проводится с целью </a:t>
            </a:r>
            <a:r>
              <a:rPr lang="ru-RU" sz="1800" b="1" dirty="0" smtClean="0"/>
              <a:t>в</a:t>
            </a:r>
            <a:r>
              <a:rPr lang="ru-RU" sz="1800" dirty="0" smtClean="0"/>
              <a:t>ызвать интерес к изучению темы и создать положительную мотивацию самостоятельного изучения текста по этой теме.</a:t>
            </a:r>
          </a:p>
          <a:p>
            <a:pPr algn="just">
              <a:buNone/>
            </a:pPr>
            <a:r>
              <a:rPr lang="ru-RU" sz="1800" dirty="0" smtClean="0"/>
              <a:t>       Проводится в начале урока, после сообщения темы.</a:t>
            </a:r>
          </a:p>
          <a:p>
            <a:pPr>
              <a:buNone/>
            </a:pPr>
            <a:r>
              <a:rPr lang="ru-RU" sz="1800" b="1" dirty="0" smtClean="0"/>
              <a:t>       </a:t>
            </a:r>
            <a:r>
              <a:rPr lang="ru-RU" sz="2200" b="1" dirty="0" smtClean="0"/>
              <a:t>Приём «</a:t>
            </a:r>
            <a:r>
              <a:rPr lang="ru-RU" sz="2200" b="1" dirty="0" err="1" smtClean="0"/>
              <a:t>Синквейн</a:t>
            </a:r>
            <a:r>
              <a:rPr lang="ru-RU" sz="2200" b="1" dirty="0" smtClean="0"/>
              <a:t>»</a:t>
            </a:r>
          </a:p>
          <a:p>
            <a:pPr algn="just">
              <a:buNone/>
            </a:pPr>
            <a:r>
              <a:rPr lang="ru-RU" sz="1800" dirty="0" smtClean="0"/>
              <a:t>       Развивает умение учащихся выделять ключевые понятия в прочитанном, главные идеи, синтезировать полученные знания и проявлять творческие способности.</a:t>
            </a:r>
          </a:p>
          <a:p>
            <a:pPr>
              <a:buNone/>
            </a:pPr>
            <a:r>
              <a:rPr lang="ru-RU" sz="1800" dirty="0" smtClean="0"/>
              <a:t>       Структура </a:t>
            </a:r>
            <a:r>
              <a:rPr lang="ru-RU" sz="1800" dirty="0" err="1" smtClean="0"/>
              <a:t>синквейна</a:t>
            </a:r>
            <a:r>
              <a:rPr lang="ru-RU" sz="1800" dirty="0" smtClean="0"/>
              <a:t>:</a:t>
            </a:r>
          </a:p>
          <a:p>
            <a:pPr>
              <a:buNone/>
            </a:pPr>
            <a:r>
              <a:rPr lang="ru-RU" sz="1800" dirty="0" smtClean="0"/>
              <a:t>           </a:t>
            </a:r>
            <a:r>
              <a:rPr lang="ru-RU" sz="1800" b="1" i="1" dirty="0" smtClean="0"/>
              <a:t>Существительное (тема).</a:t>
            </a:r>
          </a:p>
          <a:p>
            <a:pPr>
              <a:buNone/>
            </a:pPr>
            <a:r>
              <a:rPr lang="ru-RU" sz="1800" b="1" i="1" dirty="0" smtClean="0"/>
              <a:t>           Два прилагательных (описание).</a:t>
            </a:r>
          </a:p>
          <a:p>
            <a:pPr>
              <a:buNone/>
            </a:pPr>
            <a:r>
              <a:rPr lang="ru-RU" sz="1800" b="1" i="1" dirty="0" smtClean="0"/>
              <a:t>           Три глагола (действие).</a:t>
            </a:r>
          </a:p>
          <a:p>
            <a:pPr>
              <a:buNone/>
            </a:pPr>
            <a:r>
              <a:rPr lang="ru-RU" sz="1800" b="1" i="1" dirty="0" smtClean="0"/>
              <a:t>           Фраза из четырех слов (описание).</a:t>
            </a:r>
          </a:p>
          <a:p>
            <a:pPr>
              <a:buNone/>
            </a:pPr>
            <a:r>
              <a:rPr lang="ru-RU" sz="1800" b="1" i="1" dirty="0" smtClean="0"/>
              <a:t>           Существительное (перефразировка темы).</a:t>
            </a:r>
            <a:endParaRPr lang="ru-RU" sz="2000" b="1" i="1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Приемы формирования читательской грамотности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r>
              <a:rPr lang="ru-RU" sz="2200" b="1" dirty="0" smtClean="0"/>
              <a:t>       Приём «Знаю, узнал, хочу узнать»</a:t>
            </a:r>
            <a:r>
              <a:rPr lang="ru-RU" sz="2200" dirty="0" smtClean="0"/>
              <a:t>  </a:t>
            </a:r>
          </a:p>
          <a:p>
            <a:pPr algn="just">
              <a:buNone/>
            </a:pPr>
            <a:r>
              <a:rPr lang="ru-RU" sz="1800" dirty="0" smtClean="0"/>
              <a:t>         Применяется как на стадии  объяснения нового материала, так и на стадии  закрепления. Например, при изучении творчества А.С. Пушкина дети самостоятельно записывают в таблицу, что знали о Пушкине и его произведениях, что узнали нового, какие его стихи и что хотели бы узнать. </a:t>
            </a:r>
            <a:r>
              <a:rPr lang="ru-RU" sz="2400" b="1" dirty="0" smtClean="0"/>
              <a:t> </a:t>
            </a:r>
            <a:endParaRPr lang="ru-RU" sz="1800" dirty="0" smtClean="0"/>
          </a:p>
          <a:p>
            <a:pPr>
              <a:buNone/>
            </a:pPr>
            <a:r>
              <a:rPr lang="ru-RU" sz="1800" b="1" dirty="0" smtClean="0"/>
              <a:t>        </a:t>
            </a:r>
            <a:r>
              <a:rPr lang="ru-RU" sz="2200" b="1" dirty="0" smtClean="0"/>
              <a:t>Приём «Создание викторины»</a:t>
            </a:r>
            <a:endParaRPr lang="ru-RU" sz="2200" dirty="0" smtClean="0"/>
          </a:p>
          <a:p>
            <a:pPr algn="just">
              <a:buNone/>
            </a:pPr>
            <a:r>
              <a:rPr lang="ru-RU" sz="1800" dirty="0" smtClean="0"/>
              <a:t>           После изучения темы или нескольких тем дети самостоятельно, пользуясь учебными текстами, готовят вопросы для викторины, потом объединяются в группы, и проводят соревнование.</a:t>
            </a:r>
          </a:p>
          <a:p>
            <a:pPr>
              <a:buNone/>
            </a:pPr>
            <a:r>
              <a:rPr lang="ru-RU" sz="2200" b="1" dirty="0" smtClean="0"/>
              <a:t>       Приём «Логическая цепочка»</a:t>
            </a:r>
            <a:r>
              <a:rPr lang="ru-RU" sz="2200" dirty="0" smtClean="0"/>
              <a:t> </a:t>
            </a:r>
          </a:p>
          <a:p>
            <a:pPr algn="just">
              <a:buNone/>
            </a:pPr>
            <a:r>
              <a:rPr lang="ru-RU" sz="2400" dirty="0" smtClean="0"/>
              <a:t>      </a:t>
            </a:r>
            <a:r>
              <a:rPr lang="ru-RU" sz="1800" dirty="0" smtClean="0"/>
              <a:t>После прочтения текста учащимся предлагается построить события в логической последовательности. Данный прием помогает при пересказе текстов.</a:t>
            </a:r>
            <a:endParaRPr lang="ru-RU" sz="1800" b="1" dirty="0" smtClean="0"/>
          </a:p>
          <a:p>
            <a:pPr algn="just">
              <a:buNone/>
            </a:pPr>
            <a:endParaRPr lang="ru-RU" sz="2000" b="1" i="1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/>
          <a:lstStyle/>
          <a:p>
            <a:pPr eaLnBrk="1" hangingPunct="1"/>
            <a:r>
              <a:rPr lang="ru-RU" sz="3400" b="1" dirty="0" smtClean="0">
                <a:solidFill>
                  <a:srgbClr val="00602B"/>
                </a:solidFill>
              </a:rPr>
              <a:t>Проект «Месяц «золотой» книги»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      </a:t>
            </a:r>
            <a:r>
              <a:rPr lang="ru-RU" sz="2400" u="sng" dirty="0" smtClean="0"/>
              <a:t>Правила участия в проекте</a:t>
            </a:r>
            <a:r>
              <a:rPr lang="ru-RU" sz="2400" dirty="0" smtClean="0"/>
              <a:t>: каждый ученик за месяц должен прочитать книгу, а затем презентовать ее классу.</a:t>
            </a:r>
          </a:p>
          <a:p>
            <a:pPr>
              <a:buNone/>
            </a:pPr>
            <a:endParaRPr lang="ru-RU" sz="1100" dirty="0" smtClean="0"/>
          </a:p>
          <a:p>
            <a:pPr>
              <a:buNone/>
            </a:pPr>
            <a:r>
              <a:rPr lang="ru-RU" sz="2400" dirty="0" smtClean="0"/>
              <a:t>      Во время презентации  каждый ученик оценивает книгу по 10-балльной шкале (понравилась – не понравилась).</a:t>
            </a:r>
          </a:p>
          <a:p>
            <a:pPr>
              <a:buNone/>
            </a:pPr>
            <a:endParaRPr lang="ru-RU" sz="1100" dirty="0" smtClean="0"/>
          </a:p>
          <a:p>
            <a:pPr>
              <a:buNone/>
            </a:pPr>
            <a:r>
              <a:rPr lang="ru-RU" sz="2400" dirty="0" smtClean="0"/>
              <a:t>       Пять книг, набравшие большее количество баллов, становятся «золотыми» книгами класса.</a:t>
            </a:r>
          </a:p>
          <a:p>
            <a:pPr algn="just">
              <a:buNone/>
            </a:pPr>
            <a:endParaRPr lang="ru-RU" sz="2000" b="1" i="1" u="sng" dirty="0" smtClean="0"/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  <p:pic>
        <p:nvPicPr>
          <p:cNvPr id="4" name="Picture 3" descr="C:\Documents and Settings\recover\Рабочий стол\мозаика презентаций\каштанка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4071942"/>
            <a:ext cx="2928958" cy="2196719"/>
          </a:xfrm>
          <a:prstGeom prst="rect">
            <a:avLst/>
          </a:prstGeom>
          <a:noFill/>
        </p:spPr>
      </p:pic>
      <p:pic>
        <p:nvPicPr>
          <p:cNvPr id="5" name="Picture 2" descr="C:\Documents and Settings\recover\Рабочий стол\мозаика презентаций\мирон корабль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714752"/>
            <a:ext cx="2152325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/>
          <a:lstStyle/>
          <a:p>
            <a:pPr eaLnBrk="1" hangingPunct="1"/>
            <a:endParaRPr lang="ru-RU" sz="3400" b="1" dirty="0" smtClean="0">
              <a:solidFill>
                <a:srgbClr val="00602B"/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 algn="just">
              <a:buNone/>
            </a:pPr>
            <a:endParaRPr lang="ru-RU" sz="2000" b="1" i="1" u="sng" dirty="0" smtClean="0"/>
          </a:p>
          <a:p>
            <a:pPr algn="just">
              <a:buNone/>
            </a:pPr>
            <a:r>
              <a:rPr lang="ru-RU" sz="2000" b="1" i="1" dirty="0" smtClean="0"/>
              <a:t>            </a:t>
            </a:r>
            <a:r>
              <a:rPr lang="ru-RU" sz="4800" b="1" i="1" dirty="0" smtClean="0">
                <a:solidFill>
                  <a:srgbClr val="00602B"/>
                </a:solidFill>
                <a:latin typeface="Monotype Corsiva" pitchFamily="66" charset="0"/>
              </a:rPr>
              <a:t>«Люди перестают мыслить, когда перестают читать»</a:t>
            </a:r>
          </a:p>
          <a:p>
            <a:pPr algn="just">
              <a:buNone/>
            </a:pPr>
            <a:r>
              <a:rPr lang="ru-RU" sz="4000" b="1" i="1" dirty="0" smtClean="0">
                <a:solidFill>
                  <a:srgbClr val="00602B"/>
                </a:solidFill>
                <a:latin typeface="Monotype Corsiva" pitchFamily="66" charset="0"/>
              </a:rPr>
              <a:t>                                           Д.Дидро</a:t>
            </a:r>
            <a:endParaRPr lang="ru-RU" sz="4000" b="1" i="1" dirty="0" smtClean="0">
              <a:solidFill>
                <a:srgbClr val="00602B"/>
              </a:solidFill>
            </a:endParaRPr>
          </a:p>
          <a:p>
            <a:pPr>
              <a:buNone/>
            </a:pPr>
            <a:endParaRPr lang="ru-RU" sz="2000" u="sng" dirty="0" smtClean="0"/>
          </a:p>
          <a:p>
            <a:pPr algn="just">
              <a:buNone/>
            </a:pPr>
            <a:r>
              <a:rPr lang="ru-RU" sz="2200" b="1" i="1" dirty="0" smtClean="0"/>
              <a:t>     </a:t>
            </a:r>
          </a:p>
          <a:p>
            <a:pPr>
              <a:buNone/>
            </a:pPr>
            <a:endParaRPr lang="ru-RU" sz="2200" b="1" i="1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                </a:t>
            </a:r>
            <a:endParaRPr lang="ru-RU" sz="2200" dirty="0" smtClean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1363</Words>
  <Application>Microsoft Office PowerPoint</Application>
  <PresentationFormat>Экран (4:3)</PresentationFormat>
  <Paragraphs>194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Модель выпускника  средней школы</vt:lpstr>
      <vt:lpstr>Чтение – это многофункциональный процесс, направленный на:</vt:lpstr>
      <vt:lpstr>Что такое  читательская грамотность?</vt:lpstr>
      <vt:lpstr>Ключевые понятия читательской грамотности</vt:lpstr>
      <vt:lpstr>Уровни читательской грамотности</vt:lpstr>
      <vt:lpstr>Анкета «Хороший ли я читатель?»</vt:lpstr>
      <vt:lpstr>Прием «Тонкие» и «толстые» вопросы»</vt:lpstr>
      <vt:lpstr>Прием «Работа с вопросником»</vt:lpstr>
      <vt:lpstr>Прием «Инсерт»</vt:lpstr>
      <vt:lpstr>Прием «Шесть шляп мышления»</vt:lpstr>
      <vt:lpstr>Пример использования приема</vt:lpstr>
      <vt:lpstr>Приемы формирования читательской грамотности</vt:lpstr>
      <vt:lpstr>Приемы формирования читательской грамотности</vt:lpstr>
      <vt:lpstr>Приемы формирования читательской грамотности</vt:lpstr>
      <vt:lpstr>Проект «Месяц «золотой» книги»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recover</cp:lastModifiedBy>
  <cp:revision>91</cp:revision>
  <dcterms:created xsi:type="dcterms:W3CDTF">2013-08-17T11:04:20Z</dcterms:created>
  <dcterms:modified xsi:type="dcterms:W3CDTF">2017-08-13T08:07:26Z</dcterms:modified>
</cp:coreProperties>
</file>